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6" r:id="rId2"/>
    <p:sldId id="258" r:id="rId3"/>
    <p:sldId id="264" r:id="rId4"/>
    <p:sldId id="263" r:id="rId5"/>
    <p:sldId id="265" r:id="rId6"/>
    <p:sldId id="257" r:id="rId7"/>
    <p:sldId id="260" r:id="rId8"/>
    <p:sldId id="259" r:id="rId9"/>
    <p:sldId id="262" r:id="rId10"/>
    <p:sldId id="261" r:id="rId1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7410" autoAdjust="0"/>
  </p:normalViewPr>
  <p:slideViewPr>
    <p:cSldViewPr>
      <p:cViewPr varScale="1">
        <p:scale>
          <a:sx n="69" d="100"/>
          <a:sy n="69" d="100"/>
        </p:scale>
        <p:origin x="-1578" y="-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266A7E-1B20-4EBB-87DA-2ECF848E6AD6}" type="datetimeFigureOut">
              <a:rPr lang="en-US" smtClean="0"/>
              <a:t>2/8/2012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27187B-EE77-4C24-A527-8E5A52A6AF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6324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R"/>
            </a:pPr>
            <a:r>
              <a:rPr lang="en-US" dirty="0" smtClean="0"/>
              <a:t>VISIBILITY: NAVBAR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27187B-EE77-4C24-A527-8E5A52A6AF0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2039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10. HELP: index</a:t>
            </a:r>
          </a:p>
          <a:p>
            <a:endParaRPr lang="en-US" dirty="0" smtClean="0"/>
          </a:p>
          <a:p>
            <a:r>
              <a:rPr lang="en-US" dirty="0" smtClean="0"/>
              <a:t>Index is an alphabetized</a:t>
            </a:r>
            <a:r>
              <a:rPr lang="en-US" baseline="0" dirty="0" smtClean="0"/>
              <a:t> list of organizations associated with the university, rather than an index of the site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27187B-EE77-4C24-A527-8E5A52A6AF0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045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2. MATCH</a:t>
            </a:r>
            <a:r>
              <a:rPr lang="en-US" baseline="0" dirty="0" smtClean="0"/>
              <a:t> TO REAL WORLD</a:t>
            </a:r>
          </a:p>
          <a:p>
            <a:endParaRPr lang="en-US" dirty="0" smtClean="0"/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making information appear in a natural and logical order</a:t>
            </a:r>
          </a:p>
          <a:p>
            <a:endParaRPr lang="en-US" dirty="0" smtClean="0"/>
          </a:p>
          <a:p>
            <a:r>
              <a:rPr lang="en-US" dirty="0" smtClean="0"/>
              <a:t>CURRENT STUDENTS: Links organized alphabetically</a:t>
            </a:r>
          </a:p>
          <a:p>
            <a:r>
              <a:rPr lang="en-US" dirty="0" smtClean="0"/>
              <a:t>ACAD</a:t>
            </a:r>
            <a:r>
              <a:rPr lang="en-US" baseline="0" dirty="0" smtClean="0"/>
              <a:t> AFFAIRS: organization is not intuitive at all. Expect to see contact and courses higher on the page.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27187B-EE77-4C24-A527-8E5A52A6AF0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2307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3. </a:t>
            </a:r>
            <a:r>
              <a:rPr lang="en-US" smtClean="0"/>
              <a:t>USER CONTROL AND FREEDOM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“collection” but user has no control over which</a:t>
            </a:r>
            <a:r>
              <a:rPr lang="en-US" baseline="0" dirty="0" smtClean="0"/>
              <a:t> photo is displayed.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27187B-EE77-4C24-A527-8E5A52A6AF0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62034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4. </a:t>
            </a:r>
            <a:r>
              <a:rPr lang="en-US" dirty="0" err="1" smtClean="0"/>
              <a:t>inCONSISTENCY</a:t>
            </a:r>
            <a:r>
              <a:rPr lang="en-US" dirty="0" smtClean="0"/>
              <a:t>:</a:t>
            </a:r>
            <a:r>
              <a:rPr lang="en-US" baseline="0" dirty="0" smtClean="0"/>
              <a:t> links</a:t>
            </a:r>
          </a:p>
          <a:p>
            <a:endParaRPr lang="en-US" baseline="0" dirty="0" smtClean="0"/>
          </a:p>
          <a:p>
            <a:r>
              <a:rPr lang="en-US" baseline="0" dirty="0" smtClean="0"/>
              <a:t>ACAD/GRAD: appears to be individual links below “graduate school” as well</a:t>
            </a:r>
          </a:p>
          <a:p>
            <a:r>
              <a:rPr lang="en-US" baseline="0" dirty="0" smtClean="0"/>
              <a:t>ALUMNI/SCHED: similar format but different styles</a:t>
            </a:r>
          </a:p>
          <a:p>
            <a:r>
              <a:rPr lang="en-US" baseline="0" dirty="0" smtClean="0"/>
              <a:t>ATH/NEWS: also similar format w/ diff styles. a mix between </a:t>
            </a:r>
            <a:r>
              <a:rPr lang="en-US" baseline="0" dirty="0" err="1" smtClean="0"/>
              <a:t>acad</a:t>
            </a:r>
            <a:r>
              <a:rPr lang="en-US" baseline="0" dirty="0" smtClean="0"/>
              <a:t>/grad and alumni/</a:t>
            </a:r>
            <a:r>
              <a:rPr lang="en-US" baseline="0" dirty="0" err="1" smtClean="0"/>
              <a:t>sched</a:t>
            </a:r>
            <a:r>
              <a:rPr lang="en-US" baseline="0" dirty="0" smtClean="0"/>
              <a:t>.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27187B-EE77-4C24-A527-8E5A52A6AF0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6892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5. ERROR PREVENTION</a:t>
            </a:r>
          </a:p>
          <a:p>
            <a:endParaRPr lang="en-US" dirty="0" smtClean="0"/>
          </a:p>
          <a:p>
            <a:r>
              <a:rPr lang="en-US" dirty="0" smtClean="0"/>
              <a:t>No</a:t>
            </a:r>
            <a:r>
              <a:rPr lang="en-US" baseline="0" dirty="0" smtClean="0"/>
              <a:t> form validation.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27187B-EE77-4C24-A527-8E5A52A6AF0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1292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6. RECOGNITION: </a:t>
            </a:r>
          </a:p>
          <a:p>
            <a:r>
              <a:rPr lang="en-US" dirty="0" smtClean="0"/>
              <a:t>-title header displays the</a:t>
            </a:r>
            <a:r>
              <a:rPr lang="en-US" baseline="0" dirty="0" smtClean="0"/>
              <a:t> overall topic for the content, but seems somewhat unpredictable and thus unreliable. </a:t>
            </a:r>
          </a:p>
          <a:p>
            <a:r>
              <a:rPr lang="en-US" baseline="0" dirty="0" smtClean="0"/>
              <a:t>-certainly less effective than breadcrumbs, and reveals underlying lack of coherence in the information architecture</a:t>
            </a:r>
          </a:p>
          <a:p>
            <a:r>
              <a:rPr lang="en-US" baseline="0" dirty="0" smtClean="0"/>
              <a:t>-if we happen to rollover the title header and notice the mouse cursor (not likely), we discover that the title header is clickable. no idea where it goes.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27187B-EE77-4C24-A527-8E5A52A6AF0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3441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7. FLEXIBILITY</a:t>
            </a:r>
            <a:r>
              <a:rPr lang="en-US" baseline="0" dirty="0" smtClean="0"/>
              <a:t> AND EFFICIENCY: ULINK</a:t>
            </a:r>
          </a:p>
          <a:p>
            <a:endParaRPr lang="en-US" baseline="0" dirty="0" smtClean="0"/>
          </a:p>
          <a:p>
            <a:r>
              <a:rPr lang="en-US" baseline="0" dirty="0" smtClean="0"/>
              <a:t>Direct link to </a:t>
            </a:r>
            <a:r>
              <a:rPr lang="en-US" baseline="0" dirty="0" err="1" smtClean="0"/>
              <a:t>ULink</a:t>
            </a:r>
            <a:r>
              <a:rPr lang="en-US" baseline="0" dirty="0" smtClean="0"/>
              <a:t> portal for registered students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27187B-EE77-4C24-A527-8E5A52A6AF0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6146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8.</a:t>
            </a:r>
            <a:r>
              <a:rPr lang="en-US" baseline="0" dirty="0" smtClean="0"/>
              <a:t> AESTHETICS</a:t>
            </a:r>
          </a:p>
          <a:p>
            <a:endParaRPr lang="en-US" baseline="0" dirty="0" smtClean="0"/>
          </a:p>
          <a:p>
            <a:r>
              <a:rPr lang="en-US" baseline="0" dirty="0" smtClean="0"/>
              <a:t>Big blocks of unnecessary text discourage us from using this tool. </a:t>
            </a:r>
          </a:p>
          <a:p>
            <a:r>
              <a:rPr lang="en-US" baseline="0" dirty="0" smtClean="0"/>
              <a:t>Could eliminate all this text with validation or different forms of input “LAST NAME: _________”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27187B-EE77-4C24-A527-8E5A52A6AF0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3433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9. ERROR RECOVERY</a:t>
            </a:r>
          </a:p>
          <a:p>
            <a:endParaRPr lang="en-US" dirty="0" smtClean="0"/>
          </a:p>
          <a:p>
            <a:r>
              <a:rPr lang="en-US" dirty="0" smtClean="0"/>
              <a:t>Two</a:t>
            </a:r>
            <a:r>
              <a:rPr lang="en-US" baseline="0" dirty="0" smtClean="0"/>
              <a:t> different error messages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Top: schedule of classes--&gt;list of courses--&gt;logon--&gt;cancel</a:t>
            </a:r>
          </a:p>
          <a:p>
            <a:r>
              <a:rPr lang="en-US" dirty="0" smtClean="0"/>
              <a:t>(server error)</a:t>
            </a:r>
          </a:p>
          <a:p>
            <a:r>
              <a:rPr lang="en-US" dirty="0" smtClean="0"/>
              <a:t>Bottom:</a:t>
            </a:r>
            <a:r>
              <a:rPr lang="en-US" baseline="0" dirty="0" smtClean="0"/>
              <a:t> home--&gt;academics--&gt;undergrad and grad programs--&gt;arts--&gt;</a:t>
            </a:r>
            <a:r>
              <a:rPr lang="en-US" baseline="0" dirty="0" err="1" smtClean="0"/>
              <a:t>contactus</a:t>
            </a:r>
            <a:endParaRPr lang="en-US" baseline="0" dirty="0" smtClean="0"/>
          </a:p>
          <a:p>
            <a:r>
              <a:rPr lang="en-US" baseline="0" dirty="0" smtClean="0"/>
              <a:t>(bad pathway)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27187B-EE77-4C24-A527-8E5A52A6AF0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8116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CA185-93DD-46AE-81C9-D557F0369B5D}" type="datetimeFigureOut">
              <a:rPr lang="en-US" smtClean="0"/>
              <a:t>2/8/2012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7B6C3-97CA-4DCC-B3FB-ADE48A1857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2226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CA185-93DD-46AE-81C9-D557F0369B5D}" type="datetimeFigureOut">
              <a:rPr lang="en-US" smtClean="0"/>
              <a:t>2/8/2012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7B6C3-97CA-4DCC-B3FB-ADE48A1857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98123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CA185-93DD-46AE-81C9-D557F0369B5D}" type="datetimeFigureOut">
              <a:rPr lang="en-US" smtClean="0"/>
              <a:t>2/8/2012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7B6C3-97CA-4DCC-B3FB-ADE48A1857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1538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CA185-93DD-46AE-81C9-D557F0369B5D}" type="datetimeFigureOut">
              <a:rPr lang="en-US" smtClean="0"/>
              <a:t>2/8/2012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7B6C3-97CA-4DCC-B3FB-ADE48A1857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0946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CA185-93DD-46AE-81C9-D557F0369B5D}" type="datetimeFigureOut">
              <a:rPr lang="en-US" smtClean="0"/>
              <a:t>2/8/2012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7B6C3-97CA-4DCC-B3FB-ADE48A1857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5111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CA185-93DD-46AE-81C9-D557F0369B5D}" type="datetimeFigureOut">
              <a:rPr lang="en-US" smtClean="0"/>
              <a:t>2/8/2012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7B6C3-97CA-4DCC-B3FB-ADE48A1857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4129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CA185-93DD-46AE-81C9-D557F0369B5D}" type="datetimeFigureOut">
              <a:rPr lang="en-US" smtClean="0"/>
              <a:t>2/8/2012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7B6C3-97CA-4DCC-B3FB-ADE48A1857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714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CA185-93DD-46AE-81C9-D557F0369B5D}" type="datetimeFigureOut">
              <a:rPr lang="en-US" smtClean="0"/>
              <a:t>2/8/2012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7B6C3-97CA-4DCC-B3FB-ADE48A1857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4671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CA185-93DD-46AE-81C9-D557F0369B5D}" type="datetimeFigureOut">
              <a:rPr lang="en-US" smtClean="0"/>
              <a:t>2/8/2012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7B6C3-97CA-4DCC-B3FB-ADE48A1857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6381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CA185-93DD-46AE-81C9-D557F0369B5D}" type="datetimeFigureOut">
              <a:rPr lang="en-US" smtClean="0"/>
              <a:t>2/8/2012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7B6C3-97CA-4DCC-B3FB-ADE48A1857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6068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CA185-93DD-46AE-81C9-D557F0369B5D}" type="datetimeFigureOut">
              <a:rPr lang="en-US" smtClean="0"/>
              <a:t>2/8/2012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7B6C3-97CA-4DCC-B3FB-ADE48A1857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0615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ECA185-93DD-46AE-81C9-D557F0369B5D}" type="datetimeFigureOut">
              <a:rPr lang="en-US" smtClean="0"/>
              <a:t>2/8/2012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17B6C3-97CA-4DCC-B3FB-ADE48A1857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788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85056"/>
            <a:ext cx="7277100" cy="430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2" name="Straight Arrow Connector 11"/>
          <p:cNvCxnSpPr/>
          <p:nvPr/>
        </p:nvCxnSpPr>
        <p:spPr>
          <a:xfrm flipH="1" flipV="1">
            <a:off x="3124200" y="533400"/>
            <a:ext cx="2590800" cy="1066800"/>
          </a:xfrm>
          <a:prstGeom prst="straightConnector1">
            <a:avLst/>
          </a:prstGeom>
          <a:ln w="44450">
            <a:solidFill>
              <a:srgbClr val="0000FF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910" b="20375"/>
          <a:stretch/>
        </p:blipFill>
        <p:spPr>
          <a:xfrm>
            <a:off x="1689719" y="2337706"/>
            <a:ext cx="7250461" cy="4096109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 flipH="1">
            <a:off x="4307478" y="1676400"/>
            <a:ext cx="1483722" cy="914400"/>
          </a:xfrm>
          <a:prstGeom prst="straightConnector1">
            <a:avLst/>
          </a:prstGeom>
          <a:ln w="44450">
            <a:solidFill>
              <a:srgbClr val="0000FF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29" name="Rounded Rectangular Callout 1028"/>
          <p:cNvSpPr/>
          <p:nvPr/>
        </p:nvSpPr>
        <p:spPr>
          <a:xfrm>
            <a:off x="5410200" y="685800"/>
            <a:ext cx="3429000" cy="1295400"/>
          </a:xfrm>
          <a:prstGeom prst="wedgeRoundRectCallout">
            <a:avLst>
              <a:gd name="adj1" fmla="val -55357"/>
              <a:gd name="adj2" fmla="val 4736"/>
              <a:gd name="adj3" fmla="val 16667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a</a:t>
            </a:r>
            <a:r>
              <a:rPr lang="en-US" dirty="0" smtClean="0"/>
              <a:t> subtle but visible change in top navigation bar styling, indicating we have left the home page and entered the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0014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213" y="638175"/>
            <a:ext cx="7267575" cy="558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513945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5334000" cy="6400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7912" y="684934"/>
            <a:ext cx="5957488" cy="51824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825067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590550"/>
            <a:ext cx="7239000" cy="558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5791200"/>
            <a:ext cx="3609975" cy="2667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528774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551499"/>
            <a:ext cx="3945987" cy="30175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4" name="Picture 1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5334" y="1203960"/>
            <a:ext cx="3910460" cy="30175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2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9464" y="1859280"/>
            <a:ext cx="3899330" cy="30175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Oval 15"/>
          <p:cNvSpPr/>
          <p:nvPr/>
        </p:nvSpPr>
        <p:spPr>
          <a:xfrm>
            <a:off x="426945" y="1352522"/>
            <a:ext cx="1055772" cy="343501"/>
          </a:xfrm>
          <a:prstGeom prst="ellipse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9258" y="457200"/>
            <a:ext cx="1762211" cy="887445"/>
          </a:xfrm>
          <a:prstGeom prst="rect">
            <a:avLst/>
          </a:prstGeom>
          <a:noFill/>
          <a:ln w="12700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5" name="Picture 11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16" y="4272092"/>
            <a:ext cx="2328101" cy="656940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0" name="Picture 6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7562" y="2545080"/>
            <a:ext cx="3894232" cy="30175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8134" y="3230880"/>
            <a:ext cx="3910460" cy="30175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6161" y="4572000"/>
            <a:ext cx="1394556" cy="646567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1" name="Picture 7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1801" y="3887916"/>
            <a:ext cx="1901667" cy="645414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Oval 12"/>
          <p:cNvSpPr/>
          <p:nvPr/>
        </p:nvSpPr>
        <p:spPr>
          <a:xfrm>
            <a:off x="2600271" y="2996830"/>
            <a:ext cx="959793" cy="312274"/>
          </a:xfrm>
          <a:prstGeom prst="ellipse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1417545" y="1962122"/>
            <a:ext cx="1055772" cy="343501"/>
          </a:xfrm>
          <a:prstGeom prst="ellipse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1388168" y="2915223"/>
            <a:ext cx="1161349" cy="343501"/>
          </a:xfrm>
          <a:prstGeom prst="ellipse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3660422" y="3425952"/>
            <a:ext cx="1055772" cy="343501"/>
          </a:xfrm>
          <a:prstGeom prst="ellipse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4822643" y="5466220"/>
            <a:ext cx="655551" cy="258077"/>
          </a:xfrm>
          <a:prstGeom prst="ellipse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/>
          <p:cNvCxnSpPr>
            <a:stCxn id="16" idx="6"/>
            <a:endCxn id="6149" idx="1"/>
          </p:cNvCxnSpPr>
          <p:nvPr/>
        </p:nvCxnSpPr>
        <p:spPr>
          <a:xfrm flipV="1">
            <a:off x="1482717" y="900923"/>
            <a:ext cx="4606541" cy="623350"/>
          </a:xfrm>
          <a:prstGeom prst="straightConnector1">
            <a:avLst/>
          </a:prstGeom>
          <a:ln w="44450">
            <a:solidFill>
              <a:srgbClr val="0000FF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153" name="Picture 9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809" y="4978433"/>
            <a:ext cx="2477930" cy="679990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4" name="Straight Arrow Connector 23"/>
          <p:cNvCxnSpPr>
            <a:stCxn id="14" idx="6"/>
            <a:endCxn id="25" idx="1"/>
          </p:cNvCxnSpPr>
          <p:nvPr/>
        </p:nvCxnSpPr>
        <p:spPr>
          <a:xfrm flipV="1">
            <a:off x="2473317" y="1716205"/>
            <a:ext cx="3615364" cy="417668"/>
          </a:xfrm>
          <a:prstGeom prst="straightConnector1">
            <a:avLst/>
          </a:prstGeom>
          <a:ln w="44450">
            <a:solidFill>
              <a:srgbClr val="0000FF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5" name="Picture 12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8681" y="1411938"/>
            <a:ext cx="1774889" cy="608533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0" name="Straight Arrow Connector 29"/>
          <p:cNvCxnSpPr>
            <a:stCxn id="15" idx="4"/>
            <a:endCxn id="6155" idx="0"/>
          </p:cNvCxnSpPr>
          <p:nvPr/>
        </p:nvCxnSpPr>
        <p:spPr>
          <a:xfrm flipH="1">
            <a:off x="1671667" y="3258724"/>
            <a:ext cx="297176" cy="1013368"/>
          </a:xfrm>
          <a:prstGeom prst="straightConnector1">
            <a:avLst/>
          </a:prstGeom>
          <a:ln w="44450">
            <a:solidFill>
              <a:srgbClr val="0000FF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13" idx="4"/>
          </p:cNvCxnSpPr>
          <p:nvPr/>
        </p:nvCxnSpPr>
        <p:spPr>
          <a:xfrm flipH="1">
            <a:off x="2701917" y="3309104"/>
            <a:ext cx="378251" cy="1923011"/>
          </a:xfrm>
          <a:prstGeom prst="straightConnector1">
            <a:avLst/>
          </a:prstGeom>
          <a:ln w="44450">
            <a:solidFill>
              <a:srgbClr val="0000FF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17" idx="6"/>
            <a:endCxn id="6151" idx="1"/>
          </p:cNvCxnSpPr>
          <p:nvPr/>
        </p:nvCxnSpPr>
        <p:spPr>
          <a:xfrm>
            <a:off x="4716194" y="3597703"/>
            <a:ext cx="2195607" cy="612920"/>
          </a:xfrm>
          <a:prstGeom prst="straightConnector1">
            <a:avLst/>
          </a:prstGeom>
          <a:ln w="44450">
            <a:solidFill>
              <a:srgbClr val="0000FF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18" idx="0"/>
            <a:endCxn id="6147" idx="1"/>
          </p:cNvCxnSpPr>
          <p:nvPr/>
        </p:nvCxnSpPr>
        <p:spPr>
          <a:xfrm flipV="1">
            <a:off x="5150419" y="4895284"/>
            <a:ext cx="1795742" cy="570936"/>
          </a:xfrm>
          <a:prstGeom prst="straightConnector1">
            <a:avLst/>
          </a:prstGeom>
          <a:ln w="44450">
            <a:solidFill>
              <a:srgbClr val="0000FF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753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150" y="371475"/>
            <a:ext cx="6305550" cy="4752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7950" y="4181475"/>
            <a:ext cx="6115050" cy="2219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Oval 3"/>
          <p:cNvSpPr/>
          <p:nvPr/>
        </p:nvSpPr>
        <p:spPr>
          <a:xfrm>
            <a:off x="4343400" y="3388868"/>
            <a:ext cx="1700331" cy="343501"/>
          </a:xfrm>
          <a:prstGeom prst="ellipse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3174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06680"/>
            <a:ext cx="5569978" cy="484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1584961"/>
            <a:ext cx="5867400" cy="46439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Oval 3"/>
          <p:cNvSpPr/>
          <p:nvPr/>
        </p:nvSpPr>
        <p:spPr>
          <a:xfrm>
            <a:off x="2564130" y="688949"/>
            <a:ext cx="2263140" cy="377851"/>
          </a:xfrm>
          <a:prstGeom prst="ellipse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6138568" y="2175164"/>
            <a:ext cx="1405232" cy="415636"/>
          </a:xfrm>
          <a:prstGeom prst="ellipse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ular Callout 17"/>
          <p:cNvSpPr/>
          <p:nvPr/>
        </p:nvSpPr>
        <p:spPr>
          <a:xfrm>
            <a:off x="2690033" y="3733800"/>
            <a:ext cx="2518064" cy="1259505"/>
          </a:xfrm>
          <a:prstGeom prst="wedgeRoundRectCallout">
            <a:avLst>
              <a:gd name="adj1" fmla="val -60933"/>
              <a:gd name="adj2" fmla="val -52435"/>
              <a:gd name="adj3" fmla="val 16667"/>
            </a:avLst>
          </a:prstGeom>
          <a:solidFill>
            <a:schemeClr val="bg1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smtClean="0"/>
              <a:t>selecting a link from “academic affairs” somehow brings us to “about us”</a:t>
            </a:r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8104979" y="2077024"/>
            <a:ext cx="336401" cy="312274"/>
          </a:xfrm>
          <a:prstGeom prst="ellipse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899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975" y="5038725"/>
            <a:ext cx="7286625" cy="904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Oval 2"/>
          <p:cNvSpPr/>
          <p:nvPr/>
        </p:nvSpPr>
        <p:spPr>
          <a:xfrm>
            <a:off x="6927469" y="4973915"/>
            <a:ext cx="721106" cy="283885"/>
          </a:xfrm>
          <a:prstGeom prst="ellipse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450" y="685800"/>
            <a:ext cx="729615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Oval 5"/>
          <p:cNvSpPr/>
          <p:nvPr/>
        </p:nvSpPr>
        <p:spPr>
          <a:xfrm>
            <a:off x="4184269" y="3581400"/>
            <a:ext cx="721106" cy="283885"/>
          </a:xfrm>
          <a:prstGeom prst="ellipse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0885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3563" y="247650"/>
            <a:ext cx="5476875" cy="6362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980120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66700"/>
            <a:ext cx="6648450" cy="4229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4773" y="2743200"/>
            <a:ext cx="6598227" cy="38879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3025" y="6019800"/>
            <a:ext cx="2619375" cy="219075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Oval 1"/>
          <p:cNvSpPr/>
          <p:nvPr/>
        </p:nvSpPr>
        <p:spPr>
          <a:xfrm>
            <a:off x="6248400" y="4876800"/>
            <a:ext cx="1676400" cy="304800"/>
          </a:xfrm>
          <a:prstGeom prst="ellipse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0052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443</TotalTime>
  <Words>351</Words>
  <Application>Microsoft Office PowerPoint</Application>
  <PresentationFormat>On-screen Show (4:3)</PresentationFormat>
  <Paragraphs>52</Paragraphs>
  <Slides>10</Slides>
  <Notes>10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Admin</cp:lastModifiedBy>
  <cp:revision>57</cp:revision>
  <dcterms:created xsi:type="dcterms:W3CDTF">2012-02-08T05:42:54Z</dcterms:created>
  <dcterms:modified xsi:type="dcterms:W3CDTF">2012-02-09T03:03:46Z</dcterms:modified>
</cp:coreProperties>
</file>